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0691813" cy="7559675"/>
  <p:notesSz cx="7559675" cy="10691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650" autoAdjust="0"/>
    <p:restoredTop sz="95706" autoAdjust="0"/>
  </p:normalViewPr>
  <p:slideViewPr>
    <p:cSldViewPr snapToGrid="0">
      <p:cViewPr varScale="1">
        <p:scale>
          <a:sx n="90" d="100"/>
          <a:sy n="9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OCHURE">
    <p:bg>
      <p:bgPr>
        <a:solidFill>
          <a:srgbClr val="F4F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63965" y="0"/>
            <a:ext cx="0" cy="7559985"/>
          </a:xfrm>
          <a:prstGeom prst="line">
            <a:avLst/>
          </a:prstGeom>
          <a:noFill/>
          <a:ln w="10160">
            <a:solidFill>
              <a:srgbClr val="C9C6C2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" name="Shape 1"/>
          <p:cNvSpPr/>
          <p:nvPr/>
        </p:nvSpPr>
        <p:spPr>
          <a:xfrm>
            <a:off x="7128022" y="0"/>
            <a:ext cx="0" cy="7559985"/>
          </a:xfrm>
          <a:prstGeom prst="line">
            <a:avLst/>
          </a:prstGeom>
          <a:noFill/>
          <a:ln w="10160">
            <a:solidFill>
              <a:srgbClr val="C9C6C2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241280" y="73152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600">
                <a:solidFill>
                  <a:srgbClr val="999999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241280" y="73152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600">
                <a:solidFill>
                  <a:srgbClr val="999999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FE27A-FFAD-27F5-E9E8-DFF6E52697B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834700" y="7343775"/>
            <a:ext cx="10477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NBB - Unrestricted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3" name="Shape 1"/>
          <p:cNvSpPr/>
          <p:nvPr/>
        </p:nvSpPr>
        <p:spPr>
          <a:xfrm>
            <a:off x="3531161" y="0"/>
            <a:ext cx="3563996" cy="7559985"/>
          </a:xfrm>
          <a:prstGeom prst="rect">
            <a:avLst/>
          </a:prstGeom>
          <a:solidFill>
            <a:srgbClr val="F4F3F1"/>
          </a:solidFill>
          <a:ln w="12700">
            <a:solidFill>
              <a:srgbClr val="F4F3F1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4" name="Text 22"/>
          <p:cNvSpPr txBox="1"/>
          <p:nvPr/>
        </p:nvSpPr>
        <p:spPr>
          <a:xfrm>
            <a:off x="3886200" y="4389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kern="0" spc="140" dirty="0">
                <a:solidFill>
                  <a:schemeClr val="accent1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CALL FOR PAPERS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Text 23"/>
          <p:cNvSpPr txBox="1"/>
          <p:nvPr/>
        </p:nvSpPr>
        <p:spPr>
          <a:xfrm>
            <a:off x="3886200" y="758952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200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of Financial Statements for Compiling Official Statistics</a:t>
            </a:r>
            <a:endParaRPr lang="en-US" sz="2000"/>
          </a:p>
        </p:txBody>
      </p:sp>
      <p:sp>
        <p:nvSpPr>
          <p:cNvPr id="26" name="Shape 24"/>
          <p:cNvSpPr/>
          <p:nvPr/>
        </p:nvSpPr>
        <p:spPr>
          <a:xfrm>
            <a:off x="3851543" y="1904445"/>
            <a:ext cx="1572511" cy="283453"/>
          </a:xfrm>
          <a:prstGeom prst="roundRect">
            <a:avLst>
              <a:gd name="adj" fmla="val 17857"/>
            </a:avLst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 txBox="1"/>
          <p:nvPr/>
        </p:nvSpPr>
        <p:spPr>
          <a:xfrm>
            <a:off x="3950208" y="1997530"/>
            <a:ext cx="1188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HYBRID CONFERENCE</a:t>
            </a:r>
            <a:endParaRPr lang="en-US" sz="900" dirty="0"/>
          </a:p>
        </p:txBody>
      </p:sp>
      <p:sp>
        <p:nvSpPr>
          <p:cNvPr id="28" name="Text 26"/>
          <p:cNvSpPr txBox="1"/>
          <p:nvPr/>
        </p:nvSpPr>
        <p:spPr>
          <a:xfrm>
            <a:off x="3886200" y="23591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750"/>
          </a:p>
        </p:txBody>
      </p:sp>
      <p:sp>
        <p:nvSpPr>
          <p:cNvPr id="29" name="Text 27"/>
          <p:cNvSpPr txBox="1"/>
          <p:nvPr/>
        </p:nvSpPr>
        <p:spPr>
          <a:xfrm>
            <a:off x="3886200" y="2578608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 October 2027</a:t>
            </a:r>
            <a:endParaRPr lang="en-US" sz="1040"/>
          </a:p>
        </p:txBody>
      </p:sp>
      <p:sp>
        <p:nvSpPr>
          <p:cNvPr id="30" name="Text 28"/>
          <p:cNvSpPr txBox="1"/>
          <p:nvPr/>
        </p:nvSpPr>
        <p:spPr>
          <a:xfrm>
            <a:off x="3886200" y="299008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 dirty="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</a:t>
            </a:r>
            <a:endParaRPr lang="en-US" sz="750" dirty="0"/>
          </a:p>
        </p:txBody>
      </p:sp>
      <p:sp>
        <p:nvSpPr>
          <p:cNvPr id="31" name="Text 29"/>
          <p:cNvSpPr txBox="1"/>
          <p:nvPr/>
        </p:nvSpPr>
        <p:spPr>
          <a:xfrm>
            <a:off x="3886200" y="3209544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National Bank of Belgium, Brussels</a:t>
            </a:r>
            <a:endParaRPr lang="en-US" sz="1040"/>
          </a:p>
        </p:txBody>
      </p:sp>
      <p:sp>
        <p:nvSpPr>
          <p:cNvPr id="32" name="Text 30"/>
          <p:cNvSpPr txBox="1"/>
          <p:nvPr/>
        </p:nvSpPr>
        <p:spPr>
          <a:xfrm>
            <a:off x="3886200" y="362102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DEADLINE</a:t>
            </a:r>
            <a:endParaRPr lang="en-US" sz="750"/>
          </a:p>
        </p:txBody>
      </p:sp>
      <p:sp>
        <p:nvSpPr>
          <p:cNvPr id="33" name="Text 31"/>
          <p:cNvSpPr txBox="1"/>
          <p:nvPr/>
        </p:nvSpPr>
        <p:spPr>
          <a:xfrm>
            <a:off x="3886200" y="3840480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September 2026</a:t>
            </a:r>
            <a:endParaRPr lang="en-US" sz="1040"/>
          </a:p>
        </p:txBody>
      </p:sp>
      <p:sp>
        <p:nvSpPr>
          <p:cNvPr id="34" name="Text 32"/>
          <p:cNvSpPr txBox="1"/>
          <p:nvPr/>
        </p:nvSpPr>
        <p:spPr>
          <a:xfrm>
            <a:off x="3886200" y="42519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ACCEPTANCE NOTIFICATION</a:t>
            </a:r>
            <a:endParaRPr lang="en-US" sz="750"/>
          </a:p>
        </p:txBody>
      </p:sp>
      <p:sp>
        <p:nvSpPr>
          <p:cNvPr id="35" name="Text 33"/>
          <p:cNvSpPr txBox="1"/>
          <p:nvPr/>
        </p:nvSpPr>
        <p:spPr>
          <a:xfrm>
            <a:off x="3886200" y="4471416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 October 2026</a:t>
            </a:r>
            <a:endParaRPr lang="en-US" sz="1040"/>
          </a:p>
        </p:txBody>
      </p:sp>
      <p:sp>
        <p:nvSpPr>
          <p:cNvPr id="36" name="Text 34"/>
          <p:cNvSpPr txBox="1"/>
          <p:nvPr/>
        </p:nvSpPr>
        <p:spPr>
          <a:xfrm>
            <a:off x="3886200" y="488289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PAPER DEADLINE</a:t>
            </a:r>
            <a:endParaRPr lang="en-US" sz="750"/>
          </a:p>
        </p:txBody>
      </p:sp>
      <p:sp>
        <p:nvSpPr>
          <p:cNvPr id="37" name="Text 35"/>
          <p:cNvSpPr txBox="1"/>
          <p:nvPr/>
        </p:nvSpPr>
        <p:spPr>
          <a:xfrm>
            <a:off x="3886200" y="5102352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 August 2027</a:t>
            </a:r>
            <a:endParaRPr lang="en-US" sz="1040"/>
          </a:p>
        </p:txBody>
      </p:sp>
      <p:sp>
        <p:nvSpPr>
          <p:cNvPr id="38" name="Text 36"/>
          <p:cNvSpPr txBox="1"/>
          <p:nvPr/>
        </p:nvSpPr>
        <p:spPr>
          <a:xfrm>
            <a:off x="3886200" y="551383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PRESENTATION DEADLINE</a:t>
            </a:r>
            <a:endParaRPr lang="en-US" sz="750"/>
          </a:p>
        </p:txBody>
      </p:sp>
      <p:sp>
        <p:nvSpPr>
          <p:cNvPr id="39" name="Text 37"/>
          <p:cNvSpPr txBox="1"/>
          <p:nvPr/>
        </p:nvSpPr>
        <p:spPr>
          <a:xfrm>
            <a:off x="3886200" y="5733288"/>
            <a:ext cx="285292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4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October 2027</a:t>
            </a:r>
            <a:endParaRPr lang="en-US" sz="1040"/>
          </a:p>
        </p:txBody>
      </p:sp>
      <p:sp>
        <p:nvSpPr>
          <p:cNvPr id="40" name="Shape 38"/>
          <p:cNvSpPr/>
          <p:nvPr/>
        </p:nvSpPr>
        <p:spPr>
          <a:xfrm>
            <a:off x="3886200" y="6236208"/>
            <a:ext cx="2852928" cy="1"/>
          </a:xfrm>
          <a:prstGeom prst="line">
            <a:avLst/>
          </a:prstGeom>
          <a:noFill/>
          <a:ln w="25400">
            <a:solidFill>
              <a:srgbClr val="C9C6C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1" name="Text 39"/>
          <p:cNvSpPr txBox="1"/>
          <p:nvPr/>
        </p:nvSpPr>
        <p:spPr>
          <a:xfrm>
            <a:off x="3886200" y="641908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 dirty="0">
                <a:solidFill>
                  <a:schemeClr val="accent1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TO</a:t>
            </a:r>
            <a:endParaRPr lang="en-US" sz="7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2" name="Text 40"/>
          <p:cNvSpPr txBox="1"/>
          <p:nvPr/>
        </p:nvSpPr>
        <p:spPr>
          <a:xfrm>
            <a:off x="3886200" y="6675120"/>
            <a:ext cx="29077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eccbso_secretariaat@nbb.be</a:t>
            </a:r>
            <a:endParaRPr lang="en-US" sz="950"/>
          </a:p>
          <a:p>
            <a:pPr marL="0" indent="0" algn="l">
              <a:buNone/>
            </a:pPr>
            <a:r>
              <a:rPr lang="en-US" sz="9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IFC.secretariat@bis.org</a:t>
            </a:r>
            <a:endParaRPr lang="en-US" sz="950"/>
          </a:p>
        </p:txBody>
      </p:sp>
      <p:pic>
        <p:nvPicPr>
          <p:cNvPr id="43" name="Image 0" descr="/mnt/data/4a6e4c2481.png"/>
          <p:cNvPicPr>
            <a:picLocks noChangeAspect="1"/>
          </p:cNvPicPr>
          <p:nvPr/>
        </p:nvPicPr>
        <p:blipFill>
          <a:blip r:embed="rId3"/>
          <a:srcRect l="34286" r="34286"/>
          <a:stretch/>
        </p:blipFill>
        <p:spPr>
          <a:xfrm>
            <a:off x="-49698" y="-310"/>
            <a:ext cx="3563996" cy="7559985"/>
          </a:xfrm>
          <a:prstGeom prst="rect">
            <a:avLst/>
          </a:prstGeom>
        </p:spPr>
      </p:pic>
      <p:sp>
        <p:nvSpPr>
          <p:cNvPr id="45" name="Shape 42"/>
          <p:cNvSpPr/>
          <p:nvPr/>
        </p:nvSpPr>
        <p:spPr>
          <a:xfrm>
            <a:off x="7127992" y="0"/>
            <a:ext cx="100584" cy="755998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7" name="Text 44"/>
          <p:cNvSpPr txBox="1"/>
          <p:nvPr/>
        </p:nvSpPr>
        <p:spPr>
          <a:xfrm>
            <a:off x="822960" y="594360"/>
            <a:ext cx="1362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ACCESS PILOT</a:t>
            </a:r>
            <a:endParaRPr lang="en-US" sz="700" dirty="0"/>
          </a:p>
        </p:txBody>
      </p:sp>
      <p:sp>
        <p:nvSpPr>
          <p:cNvPr id="54" name="Shape 41">
            <a:extLst>
              <a:ext uri="{FF2B5EF4-FFF2-40B4-BE49-F238E27FC236}">
                <a16:creationId xmlns:a16="http://schemas.microsoft.com/office/drawing/2014/main" id="{040F6BF8-19AF-F056-4309-C3E97A5E88C1}"/>
              </a:ext>
            </a:extLst>
          </p:cNvPr>
          <p:cNvSpPr/>
          <p:nvPr/>
        </p:nvSpPr>
        <p:spPr>
          <a:xfrm>
            <a:off x="-13559" y="42199"/>
            <a:ext cx="3563996" cy="7559985"/>
          </a:xfrm>
          <a:prstGeom prst="rect">
            <a:avLst/>
          </a:prstGeom>
          <a:solidFill>
            <a:schemeClr val="accent5">
              <a:lumMod val="50000"/>
              <a:alpha val="65000"/>
            </a:schemeClr>
          </a:solidFill>
          <a:ln w="12700">
            <a:solidFill>
              <a:srgbClr val="292B2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6" name="Text 45">
            <a:extLst>
              <a:ext uri="{FF2B5EF4-FFF2-40B4-BE49-F238E27FC236}">
                <a16:creationId xmlns:a16="http://schemas.microsoft.com/office/drawing/2014/main" id="{75D3D0F8-95F5-881B-3136-CADC453F67F3}"/>
              </a:ext>
            </a:extLst>
          </p:cNvPr>
          <p:cNvSpPr txBox="1"/>
          <p:nvPr/>
        </p:nvSpPr>
        <p:spPr>
          <a:xfrm>
            <a:off x="360700" y="1482501"/>
            <a:ext cx="2743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</a:t>
            </a:r>
          </a:p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‘Use of financial statements for compiling official statistics’</a:t>
            </a:r>
            <a:endParaRPr lang="en-US" sz="2700" dirty="0"/>
          </a:p>
        </p:txBody>
      </p:sp>
      <p:sp>
        <p:nvSpPr>
          <p:cNvPr id="57" name="Text 47">
            <a:extLst>
              <a:ext uri="{FF2B5EF4-FFF2-40B4-BE49-F238E27FC236}">
                <a16:creationId xmlns:a16="http://schemas.microsoft.com/office/drawing/2014/main" id="{3D1F4FDA-E853-AE77-DC95-6AC03071C4B5}"/>
              </a:ext>
            </a:extLst>
          </p:cNvPr>
          <p:cNvSpPr txBox="1"/>
          <p:nvPr/>
        </p:nvSpPr>
        <p:spPr>
          <a:xfrm>
            <a:off x="380314" y="4613148"/>
            <a:ext cx="2670048" cy="883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guide for researchers preparing an abstract for the conference.</a:t>
            </a:r>
            <a:endParaRPr lang="en-US" sz="1400" dirty="0"/>
          </a:p>
        </p:txBody>
      </p:sp>
      <p:sp>
        <p:nvSpPr>
          <p:cNvPr id="49" name="Shape 46"/>
          <p:cNvSpPr/>
          <p:nvPr/>
        </p:nvSpPr>
        <p:spPr>
          <a:xfrm>
            <a:off x="595686" y="3639404"/>
            <a:ext cx="658368" cy="1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Editable organiser branding element">
            <a:extLst>
              <a:ext uri="{FF2B5EF4-FFF2-40B4-BE49-F238E27FC236}">
                <a16:creationId xmlns:a16="http://schemas.microsoft.com/office/drawing/2014/main" id="{7377F5F6-87DA-68F3-C334-FCB4F65F27FF}"/>
              </a:ext>
            </a:extLst>
          </p:cNvPr>
          <p:cNvSpPr/>
          <p:nvPr/>
        </p:nvSpPr>
        <p:spPr>
          <a:xfrm>
            <a:off x="278648" y="5959930"/>
            <a:ext cx="3026664" cy="746379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BED3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E6EF93F-F594-D242-8B4C-3322D21755FE}"/>
              </a:ext>
            </a:extLst>
          </p:cNvPr>
          <p:cNvSpPr txBox="1"/>
          <p:nvPr/>
        </p:nvSpPr>
        <p:spPr>
          <a:xfrm>
            <a:off x="7516368" y="873252"/>
            <a:ext cx="28529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this pilot right for your project?</a:t>
            </a:r>
            <a:endParaRPr lang="en-US" sz="2100" dirty="0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4EFF0B3E-02E7-AD7D-60B6-5B3E1DEF5EFE}"/>
              </a:ext>
            </a:extLst>
          </p:cNvPr>
          <p:cNvSpPr txBox="1"/>
          <p:nvPr/>
        </p:nvSpPr>
        <p:spPr>
          <a:xfrm>
            <a:off x="7786360" y="2848357"/>
            <a:ext cx="2395728" cy="3611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accept to work within a secure remote environment.</a:t>
            </a:r>
            <a:endParaRPr lang="en-US" sz="1050" dirty="0"/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14FBDAF3-9D9E-4A09-AD9E-7CB2F7FEB969}"/>
              </a:ext>
            </a:extLst>
          </p:cNvPr>
          <p:cNvSpPr/>
          <p:nvPr/>
        </p:nvSpPr>
        <p:spPr>
          <a:xfrm>
            <a:off x="7301728" y="3698749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1" name="Text 14">
            <a:extLst>
              <a:ext uri="{FF2B5EF4-FFF2-40B4-BE49-F238E27FC236}">
                <a16:creationId xmlns:a16="http://schemas.microsoft.com/office/drawing/2014/main" id="{39569886-13EE-D2F3-986F-AF3E5316BA00}"/>
              </a:ext>
            </a:extLst>
          </p:cNvPr>
          <p:cNvSpPr txBox="1"/>
          <p:nvPr/>
        </p:nvSpPr>
        <p:spPr>
          <a:xfrm>
            <a:off x="7786360" y="3751074"/>
            <a:ext cx="2395728" cy="439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why access is essential in an abstract of no more than 400 words</a:t>
            </a:r>
            <a:r>
              <a:rPr lang="en-US" sz="100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000" dirty="0"/>
          </a:p>
        </p:txBody>
      </p:sp>
      <p:sp>
        <p:nvSpPr>
          <p:cNvPr id="65" name="Text 17">
            <a:extLst>
              <a:ext uri="{FF2B5EF4-FFF2-40B4-BE49-F238E27FC236}">
                <a16:creationId xmlns:a16="http://schemas.microsoft.com/office/drawing/2014/main" id="{AD0A3F43-A51C-F546-986C-70574C94CEC5}"/>
              </a:ext>
            </a:extLst>
          </p:cNvPr>
          <p:cNvSpPr txBox="1"/>
          <p:nvPr/>
        </p:nvSpPr>
        <p:spPr>
          <a:xfrm>
            <a:off x="7809464" y="4517136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accept that all outputs must pass confidentiality review before release.</a:t>
            </a:r>
            <a:endParaRPr lang="en-US" sz="1000" dirty="0"/>
          </a:p>
        </p:txBody>
      </p:sp>
      <p:sp>
        <p:nvSpPr>
          <p:cNvPr id="67" name="Shape 6">
            <a:extLst>
              <a:ext uri="{FF2B5EF4-FFF2-40B4-BE49-F238E27FC236}">
                <a16:creationId xmlns:a16="http://schemas.microsoft.com/office/drawing/2014/main" id="{A6D48603-1774-4556-4899-15F62BE9EA4A}"/>
              </a:ext>
            </a:extLst>
          </p:cNvPr>
          <p:cNvSpPr/>
          <p:nvPr/>
        </p:nvSpPr>
        <p:spPr>
          <a:xfrm>
            <a:off x="7333732" y="1993395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pPr algn="ctr"/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69" name="Text 8">
            <a:extLst>
              <a:ext uri="{FF2B5EF4-FFF2-40B4-BE49-F238E27FC236}">
                <a16:creationId xmlns:a16="http://schemas.microsoft.com/office/drawing/2014/main" id="{9321C6FD-E930-B47C-3CCF-3D941E8F63E1}"/>
              </a:ext>
            </a:extLst>
          </p:cNvPr>
          <p:cNvSpPr txBox="1"/>
          <p:nvPr/>
        </p:nvSpPr>
        <p:spPr>
          <a:xfrm>
            <a:off x="7786360" y="1984249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question benefits from cross-country, firm-level financial statement data.</a:t>
            </a:r>
            <a:endParaRPr lang="en-US" sz="1050" dirty="0"/>
          </a:p>
        </p:txBody>
      </p:sp>
      <p:sp>
        <p:nvSpPr>
          <p:cNvPr id="71" name="Text 10">
            <a:extLst>
              <a:ext uri="{FF2B5EF4-FFF2-40B4-BE49-F238E27FC236}">
                <a16:creationId xmlns:a16="http://schemas.microsoft.com/office/drawing/2014/main" id="{90DF64FA-6412-0C26-ECC2-936605E2D4D8}"/>
              </a:ext>
            </a:extLst>
          </p:cNvPr>
          <p:cNvSpPr txBox="1"/>
          <p:nvPr/>
        </p:nvSpPr>
        <p:spPr>
          <a:xfrm>
            <a:off x="7301728" y="2903221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/>
          </a:p>
        </p:txBody>
      </p:sp>
      <p:sp>
        <p:nvSpPr>
          <p:cNvPr id="73" name="Shape 9">
            <a:extLst>
              <a:ext uri="{FF2B5EF4-FFF2-40B4-BE49-F238E27FC236}">
                <a16:creationId xmlns:a16="http://schemas.microsoft.com/office/drawing/2014/main" id="{93E07E3A-83D1-2A8C-F26A-3ECFFE935FEA}"/>
              </a:ext>
            </a:extLst>
          </p:cNvPr>
          <p:cNvSpPr/>
          <p:nvPr/>
        </p:nvSpPr>
        <p:spPr>
          <a:xfrm>
            <a:off x="7322925" y="2793494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pic>
        <p:nvPicPr>
          <p:cNvPr id="75" name="Imagen 74">
            <a:extLst>
              <a:ext uri="{FF2B5EF4-FFF2-40B4-BE49-F238E27FC236}">
                <a16:creationId xmlns:a16="http://schemas.microsoft.com/office/drawing/2014/main" id="{7E11C414-8882-CDA8-6BC7-66D765BEE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46" y="6201095"/>
            <a:ext cx="876864" cy="295301"/>
          </a:xfrm>
          <a:prstGeom prst="rect">
            <a:avLst/>
          </a:prstGeom>
        </p:spPr>
      </p:pic>
      <p:pic>
        <p:nvPicPr>
          <p:cNvPr id="77" name="Imagen 76">
            <a:extLst>
              <a:ext uri="{FF2B5EF4-FFF2-40B4-BE49-F238E27FC236}">
                <a16:creationId xmlns:a16="http://schemas.microsoft.com/office/drawing/2014/main" id="{B73FE1A4-5180-9A94-844E-8A65D4548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801" y="6166916"/>
            <a:ext cx="621074" cy="303636"/>
          </a:xfrm>
          <a:prstGeom prst="rect">
            <a:avLst/>
          </a:prstGeom>
        </p:spPr>
      </p:pic>
      <p:pic>
        <p:nvPicPr>
          <p:cNvPr id="79" name="Imagen 78">
            <a:extLst>
              <a:ext uri="{FF2B5EF4-FFF2-40B4-BE49-F238E27FC236}">
                <a16:creationId xmlns:a16="http://schemas.microsoft.com/office/drawing/2014/main" id="{1BF97F88-4658-A48F-5B29-35D7E20F7B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266" y="6201095"/>
            <a:ext cx="1045010" cy="369697"/>
          </a:xfrm>
          <a:prstGeom prst="rect">
            <a:avLst/>
          </a:prstGeom>
        </p:spPr>
      </p:pic>
      <p:sp>
        <p:nvSpPr>
          <p:cNvPr id="81" name="Text 13">
            <a:extLst>
              <a:ext uri="{FF2B5EF4-FFF2-40B4-BE49-F238E27FC236}">
                <a16:creationId xmlns:a16="http://schemas.microsoft.com/office/drawing/2014/main" id="{E3F9BBDC-6ED8-6029-D38B-69DE68A59F26}"/>
              </a:ext>
            </a:extLst>
          </p:cNvPr>
          <p:cNvSpPr txBox="1"/>
          <p:nvPr/>
        </p:nvSpPr>
        <p:spPr>
          <a:xfrm>
            <a:off x="7322925" y="3779837"/>
            <a:ext cx="326276" cy="26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3" name="Text 13">
            <a:extLst>
              <a:ext uri="{FF2B5EF4-FFF2-40B4-BE49-F238E27FC236}">
                <a16:creationId xmlns:a16="http://schemas.microsoft.com/office/drawing/2014/main" id="{C497FE89-2042-A078-311A-DE5AAD5E8B81}"/>
              </a:ext>
            </a:extLst>
          </p:cNvPr>
          <p:cNvSpPr txBox="1"/>
          <p:nvPr/>
        </p:nvSpPr>
        <p:spPr>
          <a:xfrm>
            <a:off x="7336467" y="2874582"/>
            <a:ext cx="326276" cy="26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5" name="Text 13">
            <a:extLst>
              <a:ext uri="{FF2B5EF4-FFF2-40B4-BE49-F238E27FC236}">
                <a16:creationId xmlns:a16="http://schemas.microsoft.com/office/drawing/2014/main" id="{0F566526-EB47-5A9E-EB22-350813D0BF10}"/>
              </a:ext>
            </a:extLst>
          </p:cNvPr>
          <p:cNvSpPr txBox="1"/>
          <p:nvPr/>
        </p:nvSpPr>
        <p:spPr>
          <a:xfrm>
            <a:off x="7360851" y="2076724"/>
            <a:ext cx="311034" cy="253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9" name="Shape 12">
            <a:extLst>
              <a:ext uri="{FF2B5EF4-FFF2-40B4-BE49-F238E27FC236}">
                <a16:creationId xmlns:a16="http://schemas.microsoft.com/office/drawing/2014/main" id="{F434E134-F60F-306A-2406-25BABDC2B77F}"/>
              </a:ext>
            </a:extLst>
          </p:cNvPr>
          <p:cNvSpPr/>
          <p:nvPr/>
        </p:nvSpPr>
        <p:spPr>
          <a:xfrm>
            <a:off x="7308206" y="4459987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1" name="Text 13">
            <a:extLst>
              <a:ext uri="{FF2B5EF4-FFF2-40B4-BE49-F238E27FC236}">
                <a16:creationId xmlns:a16="http://schemas.microsoft.com/office/drawing/2014/main" id="{049447A0-21D0-EF37-A472-33B2261BB946}"/>
              </a:ext>
            </a:extLst>
          </p:cNvPr>
          <p:cNvSpPr txBox="1"/>
          <p:nvPr/>
        </p:nvSpPr>
        <p:spPr>
          <a:xfrm>
            <a:off x="7329403" y="4541075"/>
            <a:ext cx="326276" cy="26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3" name="Text 61">
            <a:extLst>
              <a:ext uri="{FF2B5EF4-FFF2-40B4-BE49-F238E27FC236}">
                <a16:creationId xmlns:a16="http://schemas.microsoft.com/office/drawing/2014/main" id="{5178445B-5088-394A-CF8A-8EC3AC29527D}"/>
              </a:ext>
            </a:extLst>
          </p:cNvPr>
          <p:cNvSpPr txBox="1"/>
          <p:nvPr/>
        </p:nvSpPr>
        <p:spPr>
          <a:xfrm>
            <a:off x="7492541" y="5670528"/>
            <a:ext cx="28620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analytical value, feasibility and need for secure data access explicit in your abstract.</a:t>
            </a:r>
            <a:endParaRPr lang="en-US" sz="1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3D30759-9E06-422E-490E-944929726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18" y="386721"/>
            <a:ext cx="3563996" cy="6180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42199"/>
            <a:ext cx="3563996" cy="755998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" name="Shape 1"/>
          <p:cNvSpPr/>
          <p:nvPr/>
        </p:nvSpPr>
        <p:spPr>
          <a:xfrm>
            <a:off x="3563996" y="0"/>
            <a:ext cx="3563996" cy="7559985"/>
          </a:xfrm>
          <a:prstGeom prst="rect">
            <a:avLst/>
          </a:prstGeom>
          <a:solidFill>
            <a:srgbClr val="F4F3F1"/>
          </a:solidFill>
          <a:ln w="12700">
            <a:solidFill>
              <a:srgbClr val="F4F3F1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" name="Shape 2"/>
          <p:cNvSpPr/>
          <p:nvPr/>
        </p:nvSpPr>
        <p:spPr>
          <a:xfrm>
            <a:off x="7155424" y="-9895"/>
            <a:ext cx="3563996" cy="755998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" name="Text 3"/>
          <p:cNvSpPr txBox="1"/>
          <p:nvPr/>
        </p:nvSpPr>
        <p:spPr>
          <a:xfrm>
            <a:off x="310896" y="4389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THE PILOT</a:t>
            </a:r>
            <a:endParaRPr lang="en-US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 4"/>
          <p:cNvSpPr txBox="1"/>
          <p:nvPr/>
        </p:nvSpPr>
        <p:spPr>
          <a:xfrm>
            <a:off x="310896" y="74980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be available?</a:t>
            </a:r>
            <a:endParaRPr lang="en-US" sz="2100"/>
          </a:p>
        </p:txBody>
      </p:sp>
      <p:sp>
        <p:nvSpPr>
          <p:cNvPr id="7" name="Shape 5"/>
          <p:cNvSpPr/>
          <p:nvPr/>
        </p:nvSpPr>
        <p:spPr>
          <a:xfrm>
            <a:off x="310896" y="1380744"/>
            <a:ext cx="566928" cy="1"/>
          </a:xfrm>
          <a:prstGeom prst="line">
            <a:avLst/>
          </a:prstGeom>
          <a:noFill/>
          <a:ln w="254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8" name="Text 6"/>
          <p:cNvSpPr txBox="1"/>
          <p:nvPr/>
        </p:nvSpPr>
        <p:spPr>
          <a:xfrm>
            <a:off x="310896" y="1673352"/>
            <a:ext cx="287121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this conference, ECCBSO will offer exceptional, one-off access to a standardized dataset of anonymized, firm-level financial statements. The dataset reflects national contributions to the BACH framework from participating countries.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310896" y="3016968"/>
            <a:ext cx="2709276" cy="235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</a:rPr>
              <a:t>CHARACTERISTICS OF THE AVAILABLE INFORMATION</a:t>
            </a:r>
            <a:endParaRPr lang="en-US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329184" y="3502152"/>
            <a:ext cx="109728" cy="1097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1" name="Text 9"/>
          <p:cNvSpPr txBox="1"/>
          <p:nvPr/>
        </p:nvSpPr>
        <p:spPr>
          <a:xfrm>
            <a:off x="539496" y="3479568"/>
            <a:ext cx="27092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Anonymized, firm-level financial statements, corresponding to the national contributions to the BACH dataset (</a:t>
            </a:r>
            <a:r>
              <a:rPr lang="en-US" sz="900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iBACH</a:t>
            </a:r>
            <a:r>
              <a:rPr lang="en-US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900" dirty="0"/>
          </a:p>
        </p:txBody>
      </p:sp>
      <p:sp>
        <p:nvSpPr>
          <p:cNvPr id="13" name="Text 11"/>
          <p:cNvSpPr txBox="1"/>
          <p:nvPr/>
        </p:nvSpPr>
        <p:spPr>
          <a:xfrm>
            <a:off x="501544" y="4169664"/>
            <a:ext cx="2668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series information on Non-Financial Corporations, according to the European System of Accounts (ESA2010) 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98011" y="4844437"/>
            <a:ext cx="109728" cy="1097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7" name="Text 15"/>
          <p:cNvSpPr txBox="1"/>
          <p:nvPr/>
        </p:nvSpPr>
        <p:spPr>
          <a:xfrm>
            <a:off x="499509" y="4818888"/>
            <a:ext cx="2578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Countries giving access to their </a:t>
            </a:r>
            <a:r>
              <a:rPr lang="en-US" sz="900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iBACH</a:t>
            </a:r>
            <a:r>
              <a:rPr lang="en-US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data</a:t>
            </a:r>
            <a:r>
              <a:rPr lang="en-BE" sz="9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Austria, Belgium, Italy, Portugal, Slovakia</a:t>
            </a:r>
            <a:r>
              <a:rPr lang="en-BE" sz="90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Spain</a:t>
            </a:r>
            <a:r>
              <a:rPr lang="en-US" sz="90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08402" y="5408677"/>
            <a:ext cx="109728" cy="1097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Text 17"/>
          <p:cNvSpPr txBox="1"/>
          <p:nvPr/>
        </p:nvSpPr>
        <p:spPr>
          <a:xfrm>
            <a:off x="512064" y="5357332"/>
            <a:ext cx="2578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900" dirty="0"/>
              <a:t>Possibility to merge with other national data sources relevant for the analyses within the secure environment</a:t>
            </a:r>
          </a:p>
        </p:txBody>
      </p:sp>
      <p:sp>
        <p:nvSpPr>
          <p:cNvPr id="22" name="Text 20"/>
          <p:cNvSpPr txBox="1"/>
          <p:nvPr/>
        </p:nvSpPr>
        <p:spPr>
          <a:xfrm>
            <a:off x="3886200" y="43891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</a:t>
            </a:r>
            <a:r>
              <a:rPr lang="en-US" sz="90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</a:t>
            </a:r>
            <a:endParaRPr lang="en-US" sz="7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Text 21"/>
          <p:cNvSpPr txBox="1"/>
          <p:nvPr/>
        </p:nvSpPr>
        <p:spPr>
          <a:xfrm>
            <a:off x="3886200" y="749808"/>
            <a:ext cx="287121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without moving the microdata</a:t>
            </a:r>
            <a:endParaRPr lang="en-US" sz="2100"/>
          </a:p>
        </p:txBody>
      </p:sp>
      <p:sp>
        <p:nvSpPr>
          <p:cNvPr id="24" name="Shape 22"/>
          <p:cNvSpPr/>
          <p:nvPr/>
        </p:nvSpPr>
        <p:spPr>
          <a:xfrm>
            <a:off x="3886200" y="1545336"/>
            <a:ext cx="566928" cy="1"/>
          </a:xfrm>
          <a:prstGeom prst="line">
            <a:avLst/>
          </a:prstGeom>
          <a:noFill/>
          <a:ln w="25400">
            <a:solidFill>
              <a:srgbClr val="A6192E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Text 23"/>
          <p:cNvSpPr txBox="1"/>
          <p:nvPr/>
        </p:nvSpPr>
        <p:spPr>
          <a:xfrm>
            <a:off x="3886200" y="1847088"/>
            <a:ext cx="28712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researchers will access the data remotely through the </a:t>
            </a:r>
            <a:r>
              <a:rPr lang="en-US" sz="1100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BELab</a:t>
            </a:r>
            <a:r>
              <a:rPr lang="en-US" sz="11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secure research infrastructure of Banco de España.</a:t>
            </a:r>
          </a:p>
          <a:p>
            <a:pPr marL="0" indent="0" algn="l">
              <a:buNone/>
            </a:pPr>
            <a:r>
              <a:rPr lang="en-US" sz="1100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The underlying microdata remain within the controlled environment and are not provided as downloadable files.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886200" y="3236976"/>
            <a:ext cx="768096" cy="822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9C6C2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7" name="Text 25"/>
          <p:cNvSpPr txBox="1"/>
          <p:nvPr/>
        </p:nvSpPr>
        <p:spPr>
          <a:xfrm>
            <a:off x="3966002" y="3355848"/>
            <a:ext cx="1330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 26"/>
          <p:cNvSpPr txBox="1"/>
          <p:nvPr/>
        </p:nvSpPr>
        <p:spPr>
          <a:xfrm>
            <a:off x="3959352" y="3557016"/>
            <a:ext cx="621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00" b="1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Authorised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researcher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681728" y="3511296"/>
            <a:ext cx="109728" cy="219456"/>
          </a:xfrm>
          <a:prstGeom prst="chevron">
            <a:avLst/>
          </a:prstGeom>
          <a:solidFill>
            <a:srgbClr val="B5B1AC"/>
          </a:solidFill>
          <a:ln w="12700">
            <a:solidFill>
              <a:srgbClr val="B5B1AC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Shape 28"/>
          <p:cNvSpPr/>
          <p:nvPr/>
        </p:nvSpPr>
        <p:spPr>
          <a:xfrm>
            <a:off x="4818888" y="3236976"/>
            <a:ext cx="768096" cy="8229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397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1" name="Text 29"/>
          <p:cNvSpPr txBox="1"/>
          <p:nvPr/>
        </p:nvSpPr>
        <p:spPr>
          <a:xfrm>
            <a:off x="4892040" y="33558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32" name="Text 30"/>
          <p:cNvSpPr txBox="1"/>
          <p:nvPr/>
        </p:nvSpPr>
        <p:spPr>
          <a:xfrm>
            <a:off x="4892040" y="3557016"/>
            <a:ext cx="621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Secure remote</a:t>
            </a:r>
            <a:endParaRPr lang="en-US" sz="800"/>
          </a:p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session</a:t>
            </a:r>
            <a:endParaRPr lang="en-US" sz="800"/>
          </a:p>
        </p:txBody>
      </p:sp>
      <p:sp>
        <p:nvSpPr>
          <p:cNvPr id="33" name="Shape 31"/>
          <p:cNvSpPr/>
          <p:nvPr/>
        </p:nvSpPr>
        <p:spPr>
          <a:xfrm>
            <a:off x="5614416" y="3511296"/>
            <a:ext cx="109728" cy="219456"/>
          </a:xfrm>
          <a:prstGeom prst="chevron">
            <a:avLst/>
          </a:prstGeom>
          <a:solidFill>
            <a:srgbClr val="B5B1AC"/>
          </a:solidFill>
          <a:ln w="12700">
            <a:solidFill>
              <a:srgbClr val="B5B1AC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4" name="Shape 32"/>
          <p:cNvSpPr/>
          <p:nvPr/>
        </p:nvSpPr>
        <p:spPr>
          <a:xfrm>
            <a:off x="5751576" y="3236976"/>
            <a:ext cx="768096" cy="822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9C6C2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5" name="Text 33"/>
          <p:cNvSpPr txBox="1"/>
          <p:nvPr/>
        </p:nvSpPr>
        <p:spPr>
          <a:xfrm>
            <a:off x="5824728" y="3355848"/>
            <a:ext cx="1463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Text 34"/>
          <p:cNvSpPr txBox="1"/>
          <p:nvPr/>
        </p:nvSpPr>
        <p:spPr>
          <a:xfrm>
            <a:off x="5824728" y="3557016"/>
            <a:ext cx="621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Analysis inside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BELab</a:t>
            </a:r>
            <a:endParaRPr lang="en-US" sz="800" dirty="0"/>
          </a:p>
        </p:txBody>
      </p:sp>
      <p:sp>
        <p:nvSpPr>
          <p:cNvPr id="37" name="Text 35"/>
          <p:cNvSpPr txBox="1"/>
          <p:nvPr/>
        </p:nvSpPr>
        <p:spPr>
          <a:xfrm>
            <a:off x="3886200" y="441655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SAFEGUARDS</a:t>
            </a:r>
            <a:endParaRPr lang="en-US" sz="7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Text 36"/>
          <p:cNvSpPr txBox="1"/>
          <p:nvPr/>
        </p:nvSpPr>
        <p:spPr>
          <a:xfrm>
            <a:off x="3886200" y="4773168"/>
            <a:ext cx="201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45A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00" dirty="0"/>
          </a:p>
        </p:txBody>
      </p:sp>
      <p:sp>
        <p:nvSpPr>
          <p:cNvPr id="39" name="Text 37"/>
          <p:cNvSpPr txBox="1"/>
          <p:nvPr/>
        </p:nvSpPr>
        <p:spPr>
          <a:xfrm>
            <a:off x="4160520" y="4754880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 restricted to authorised researchers</a:t>
            </a:r>
            <a:endParaRPr lang="en-US" sz="950"/>
          </a:p>
        </p:txBody>
      </p:sp>
      <p:sp>
        <p:nvSpPr>
          <p:cNvPr id="40" name="Text 38"/>
          <p:cNvSpPr txBox="1"/>
          <p:nvPr/>
        </p:nvSpPr>
        <p:spPr>
          <a:xfrm>
            <a:off x="3886200" y="5166360"/>
            <a:ext cx="201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>
                <a:solidFill>
                  <a:srgbClr val="345A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00"/>
          </a:p>
        </p:txBody>
      </p:sp>
      <p:sp>
        <p:nvSpPr>
          <p:cNvPr id="41" name="Text 39"/>
          <p:cNvSpPr txBox="1"/>
          <p:nvPr/>
        </p:nvSpPr>
        <p:spPr>
          <a:xfrm>
            <a:off x="4160520" y="5148072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 err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Anonymised</a:t>
            </a:r>
            <a:r>
              <a:rPr lang="en-US" sz="95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firm-level information</a:t>
            </a:r>
            <a:endParaRPr lang="en-US" sz="950" dirty="0"/>
          </a:p>
        </p:txBody>
      </p:sp>
      <p:sp>
        <p:nvSpPr>
          <p:cNvPr id="42" name="Text 40"/>
          <p:cNvSpPr txBox="1"/>
          <p:nvPr/>
        </p:nvSpPr>
        <p:spPr>
          <a:xfrm>
            <a:off x="3886200" y="5559552"/>
            <a:ext cx="201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>
                <a:solidFill>
                  <a:srgbClr val="345A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00"/>
          </a:p>
        </p:txBody>
      </p:sp>
      <p:sp>
        <p:nvSpPr>
          <p:cNvPr id="43" name="Text 41"/>
          <p:cNvSpPr txBox="1"/>
          <p:nvPr/>
        </p:nvSpPr>
        <p:spPr>
          <a:xfrm>
            <a:off x="4160520" y="5541264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data handling and remote access</a:t>
            </a:r>
            <a:endParaRPr lang="en-US" sz="950"/>
          </a:p>
        </p:txBody>
      </p:sp>
      <p:sp>
        <p:nvSpPr>
          <p:cNvPr id="44" name="Text 42"/>
          <p:cNvSpPr txBox="1"/>
          <p:nvPr/>
        </p:nvSpPr>
        <p:spPr>
          <a:xfrm>
            <a:off x="3886200" y="5952744"/>
            <a:ext cx="201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00" b="1">
                <a:solidFill>
                  <a:srgbClr val="345A5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00"/>
          </a:p>
        </p:txBody>
      </p:sp>
      <p:sp>
        <p:nvSpPr>
          <p:cNvPr id="45" name="Text 43"/>
          <p:cNvSpPr txBox="1"/>
          <p:nvPr/>
        </p:nvSpPr>
        <p:spPr>
          <a:xfrm>
            <a:off x="4160520" y="5934456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direct extraction of confidential microdata</a:t>
            </a:r>
            <a:endParaRPr lang="en-US" sz="950"/>
          </a:p>
        </p:txBody>
      </p:sp>
      <p:sp>
        <p:nvSpPr>
          <p:cNvPr id="46" name="Text 44"/>
          <p:cNvSpPr txBox="1"/>
          <p:nvPr/>
        </p:nvSpPr>
        <p:spPr>
          <a:xfrm>
            <a:off x="3886200" y="6556248"/>
            <a:ext cx="28803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66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access conditions and researcher obligations will be communicated by the hosting institution.</a:t>
            </a:r>
            <a:endParaRPr lang="en-US" sz="850" dirty="0"/>
          </a:p>
        </p:txBody>
      </p:sp>
      <p:pic>
        <p:nvPicPr>
          <p:cNvPr id="47" name="Image 0" descr="/mnt/data/d87d5cd891.png"/>
          <p:cNvPicPr>
            <a:picLocks noChangeAspect="1"/>
          </p:cNvPicPr>
          <p:nvPr/>
        </p:nvPicPr>
        <p:blipFill>
          <a:blip r:embed="rId3"/>
          <a:srcRect t="17288" b="17288"/>
          <a:stretch/>
        </p:blipFill>
        <p:spPr>
          <a:xfrm>
            <a:off x="7127992" y="0"/>
            <a:ext cx="3563996" cy="1554480"/>
          </a:xfrm>
          <a:prstGeom prst="rect">
            <a:avLst/>
          </a:prstGeom>
        </p:spPr>
      </p:pic>
      <p:sp>
        <p:nvSpPr>
          <p:cNvPr id="48" name="Shape 45"/>
          <p:cNvSpPr/>
          <p:nvPr/>
        </p:nvSpPr>
        <p:spPr>
          <a:xfrm>
            <a:off x="7127992" y="1399032"/>
            <a:ext cx="3563996" cy="15544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A6192E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9" name="Text 46"/>
          <p:cNvSpPr txBox="1"/>
          <p:nvPr/>
        </p:nvSpPr>
        <p:spPr>
          <a:xfrm>
            <a:off x="7470648" y="184708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RELEASE THE RESULTS</a:t>
            </a:r>
            <a:endParaRPr lang="en-US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0" name="Text 47"/>
          <p:cNvSpPr txBox="1"/>
          <p:nvPr/>
        </p:nvSpPr>
        <p:spPr>
          <a:xfrm>
            <a:off x="7388352" y="2267712"/>
            <a:ext cx="28529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 checking before release the results</a:t>
            </a:r>
            <a:endParaRPr lang="en-US" sz="2100" dirty="0"/>
          </a:p>
        </p:txBody>
      </p:sp>
      <p:sp>
        <p:nvSpPr>
          <p:cNvPr id="51" name="Shape 48"/>
          <p:cNvSpPr/>
          <p:nvPr/>
        </p:nvSpPr>
        <p:spPr>
          <a:xfrm>
            <a:off x="7443216" y="2962656"/>
            <a:ext cx="566928" cy="1"/>
          </a:xfrm>
          <a:prstGeom prst="line">
            <a:avLst/>
          </a:prstGeom>
          <a:noFill/>
          <a:ln w="25400">
            <a:solidFill>
              <a:srgbClr val="A6192E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2" name="Shape 49"/>
          <p:cNvSpPr/>
          <p:nvPr/>
        </p:nvSpPr>
        <p:spPr>
          <a:xfrm>
            <a:off x="7443216" y="3273552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3" name="Text 50"/>
          <p:cNvSpPr txBox="1"/>
          <p:nvPr/>
        </p:nvSpPr>
        <p:spPr>
          <a:xfrm>
            <a:off x="7443216" y="33421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54" name="Text 51"/>
          <p:cNvSpPr txBox="1"/>
          <p:nvPr/>
        </p:nvSpPr>
        <p:spPr>
          <a:xfrm>
            <a:off x="7927848" y="3264408"/>
            <a:ext cx="240487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2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inside the secure environment</a:t>
            </a:r>
            <a:endParaRPr lang="en-US" sz="1020"/>
          </a:p>
        </p:txBody>
      </p:sp>
      <p:sp>
        <p:nvSpPr>
          <p:cNvPr id="55" name="Shape 52"/>
          <p:cNvSpPr/>
          <p:nvPr/>
        </p:nvSpPr>
        <p:spPr>
          <a:xfrm>
            <a:off x="7443216" y="3840480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6" name="Text 53"/>
          <p:cNvSpPr txBox="1"/>
          <p:nvPr/>
        </p:nvSpPr>
        <p:spPr>
          <a:xfrm>
            <a:off x="7443216" y="390906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/>
          </a:p>
        </p:txBody>
      </p:sp>
      <p:sp>
        <p:nvSpPr>
          <p:cNvPr id="57" name="Text 54"/>
          <p:cNvSpPr txBox="1"/>
          <p:nvPr/>
        </p:nvSpPr>
        <p:spPr>
          <a:xfrm>
            <a:off x="7927848" y="3822192"/>
            <a:ext cx="240487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tables, figures or model results for review by the staff of the secure datalab</a:t>
            </a:r>
            <a:endParaRPr lang="en-US" sz="1020" dirty="0"/>
          </a:p>
        </p:txBody>
      </p:sp>
      <p:sp>
        <p:nvSpPr>
          <p:cNvPr id="58" name="Shape 55"/>
          <p:cNvSpPr/>
          <p:nvPr/>
        </p:nvSpPr>
        <p:spPr>
          <a:xfrm>
            <a:off x="7443216" y="4498848"/>
            <a:ext cx="347472" cy="3474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9" name="Text 56"/>
          <p:cNvSpPr txBox="1"/>
          <p:nvPr/>
        </p:nvSpPr>
        <p:spPr>
          <a:xfrm>
            <a:off x="7443216" y="456742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/>
          </a:p>
        </p:txBody>
      </p:sp>
      <p:sp>
        <p:nvSpPr>
          <p:cNvPr id="60" name="Text 57"/>
          <p:cNvSpPr txBox="1"/>
          <p:nvPr/>
        </p:nvSpPr>
        <p:spPr>
          <a:xfrm>
            <a:off x="7927848" y="4480560"/>
            <a:ext cx="240487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2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Extract only outputs that pass confidentiality checks</a:t>
            </a:r>
            <a:endParaRPr lang="en-US" sz="1020"/>
          </a:p>
        </p:txBody>
      </p:sp>
      <p:sp>
        <p:nvSpPr>
          <p:cNvPr id="61" name="Shape 58"/>
          <p:cNvSpPr/>
          <p:nvPr/>
        </p:nvSpPr>
        <p:spPr>
          <a:xfrm>
            <a:off x="7443216" y="5239512"/>
            <a:ext cx="2889504" cy="1234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2" name="Text 59"/>
          <p:cNvSpPr txBox="1"/>
          <p:nvPr/>
        </p:nvSpPr>
        <p:spPr>
          <a:xfrm>
            <a:off x="7644384" y="544068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LIMITED</a:t>
            </a:r>
            <a:r>
              <a:rPr lang="en-US" sz="750" b="1" kern="0" spc="140" dirty="0">
                <a:solidFill>
                  <a:srgbClr val="A619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750" b="1" kern="0" spc="140" dirty="0">
                <a:solidFill>
                  <a:schemeClr val="accent5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CAPACITY</a:t>
            </a:r>
            <a:endParaRPr lang="en-US" sz="7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3" name="Text 60"/>
          <p:cNvSpPr txBox="1"/>
          <p:nvPr/>
        </p:nvSpPr>
        <p:spPr>
          <a:xfrm>
            <a:off x="7644384" y="5733288"/>
            <a:ext cx="24871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050" b="1">
                <a:solidFill>
                  <a:srgbClr val="292B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a limited number of projects can be supported. ECCBSO will prioritise proposals according to their analytical relevance and quality.</a:t>
            </a:r>
            <a:endParaRPr lang="en-US" sz="1050"/>
          </a:p>
        </p:txBody>
      </p:sp>
      <p:sp>
        <p:nvSpPr>
          <p:cNvPr id="6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241280" y="731520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600">
                <a:solidFill>
                  <a:srgbClr val="999999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  <p:sp>
        <p:nvSpPr>
          <p:cNvPr id="67" name="Shape 8">
            <a:extLst>
              <a:ext uri="{FF2B5EF4-FFF2-40B4-BE49-F238E27FC236}">
                <a16:creationId xmlns:a16="http://schemas.microsoft.com/office/drawing/2014/main" id="{6DADEEBA-3107-B90D-B9F5-4904CEC156FE}"/>
              </a:ext>
            </a:extLst>
          </p:cNvPr>
          <p:cNvSpPr/>
          <p:nvPr/>
        </p:nvSpPr>
        <p:spPr>
          <a:xfrm>
            <a:off x="281295" y="4207041"/>
            <a:ext cx="109728" cy="1097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chemeClr val="accent5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E60F2D1-7678-5E6E-3841-B2F4DC6A1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08" y="6112020"/>
            <a:ext cx="2578608" cy="10463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1e6c814-e3f5-439e-a023-3ee18cebecfd}" enabled="1" method="Privileged" siteId="{43f10d24-b9bf-46da-a9c8-15c1b0990ce7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446</Words>
  <Application>Microsoft Office PowerPoint</Application>
  <PresentationFormat>Custom</PresentationFormat>
  <Paragraphs>77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</vt:lpstr>
      <vt:lpstr>Arial</vt:lpstr>
      <vt:lpstr>Office Theme</vt:lpstr>
      <vt:lpstr>PowerPoint Presentation</vt:lpstr>
      <vt:lpstr>PowerPoint Presentation</vt:lpstr>
    </vt:vector>
  </TitlesOfParts>
  <Company>Banco de Espana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Secure access to harmonised European firm-level data</dc:title>
  <dc:subject>Editable six-panel tri-fold brochure</dc:subject>
  <dc:creator>ESTEBAN MARTINEZ, ANA MARIA</dc:creator>
  <cp:lastModifiedBy>Druant Martine</cp:lastModifiedBy>
  <cp:revision>13</cp:revision>
  <dcterms:created xsi:type="dcterms:W3CDTF">2026-08-31T09:26:56Z</dcterms:created>
  <dcterms:modified xsi:type="dcterms:W3CDTF">2026-09-02T12:54:50Z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Theme:3</vt:lpwstr>
  </property>
  <property fmtid="{D5CDD505-2E9C-101B-9397-08002B2CF9AE}" pid="3" name="ClassificationContentMarkingFooterText">
    <vt:lpwstr>NBB - Unrestricted</vt:lpwstr>
  </property>
</Properties>
</file>